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0" r:id="rId1"/>
  </p:sldMasterIdLst>
  <p:notesMasterIdLst>
    <p:notesMasterId r:id="rId24"/>
  </p:notesMasterIdLst>
  <p:sldIdLst>
    <p:sldId id="256" r:id="rId2"/>
    <p:sldId id="257" r:id="rId3"/>
    <p:sldId id="264" r:id="rId4"/>
    <p:sldId id="265" r:id="rId5"/>
    <p:sldId id="261" r:id="rId6"/>
    <p:sldId id="262" r:id="rId7"/>
    <p:sldId id="263" r:id="rId8"/>
    <p:sldId id="266" r:id="rId9"/>
    <p:sldId id="267" r:id="rId10"/>
    <p:sldId id="270" r:id="rId11"/>
    <p:sldId id="268" r:id="rId12"/>
    <p:sldId id="281" r:id="rId13"/>
    <p:sldId id="282" r:id="rId14"/>
    <p:sldId id="269" r:id="rId15"/>
    <p:sldId id="271" r:id="rId16"/>
    <p:sldId id="272" r:id="rId17"/>
    <p:sldId id="273" r:id="rId18"/>
    <p:sldId id="274" r:id="rId19"/>
    <p:sldId id="275" r:id="rId20"/>
    <p:sldId id="278" r:id="rId21"/>
    <p:sldId id="276" r:id="rId22"/>
    <p:sldId id="280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Lato Black" panose="020F0502020204030203" pitchFamily="34" charset="0"/>
      <p:bold r:id="rId31"/>
      <p:boldItalic r:id="rId32"/>
    </p:embeddedFont>
    <p:embeddedFont>
      <p:font typeface="Libre Baskerville" panose="02000000000000000000" pitchFamily="2" charset="0"/>
      <p:regular r:id="rId33"/>
      <p:bold r:id="rId34"/>
      <p: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45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A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189404-FB25-445C-B452-09EE32786FF2}" v="210" dt="2023-05-06T04:10:39.238"/>
    <p1510:client id="{27CC6ACC-D636-4BBE-8A40-0F4F067A1717}" v="408" dt="2023-05-04T17:21:31.852"/>
    <p1510:client id="{2F2F3930-B88F-4EE6-9A6A-21CFAF306DDE}" v="123" dt="2023-05-06T06:02:06.752"/>
    <p1510:client id="{4C75F665-2961-4F6C-9BE5-0FEC28142815}" v="197" dt="2023-05-03T18:28:24.284"/>
    <p1510:client id="{5CDC9837-D89D-406D-AC4A-5D92C148C59E}" v="366" dt="2023-05-03T18:11:29.953"/>
    <p1510:client id="{88DE467C-28D6-418D-BE3D-6ECC7DE214B4}" v="1478" dt="2023-05-05T08:02:08.881"/>
    <p1510:client id="{ADFFD8FF-B504-4C42-A8F6-FFAB5F6C6CAD}" v="93" dt="2023-05-04T17:28:00.714"/>
    <p1510:client id="{BBBD98E4-1544-4AE9-857A-0CBE0BDC4D5E}" v="2497" dt="2023-05-04T08:07:03.177"/>
    <p1510:client id="{BD03F147-D399-4BC0-BB66-28296C54B52C}" v="2863" dt="2023-05-04T16:12:25.986"/>
    <p1510:client id="{C0D9E3A4-6978-4B35-A094-E91D7886932A}" v="76" dt="2023-05-03T18:36:02.643"/>
    <p1510:client id="{CDC58509-AEE2-4C5D-8B25-1781A19BF525}" v="5" dt="2023-05-05T10:33:57.270"/>
    <p1510:client id="{DCEF8382-6C07-4AD3-A6D6-F6F68776743C}" v="1" dt="2023-05-05T18:11:02.939"/>
    <p1510:client id="{E01EF74C-1D9C-4143-BB3E-3AC7FA60F864}" v="145" dt="2023-05-05T04:41:23.4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73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41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8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50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35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51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69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98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0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2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63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9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6" y="284480"/>
            <a:ext cx="11367525" cy="636016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663442" y="3801482"/>
            <a:ext cx="7167038" cy="661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3200" b="1" dirty="0">
                <a:solidFill>
                  <a:srgbClr val="4AA171"/>
                </a:solidFill>
                <a:latin typeface="Libre Baskerville"/>
                <a:cs typeface="Calibri"/>
              </a:rPr>
              <a:t>Analysis on Best Tourist Places </a:t>
            </a:r>
            <a:endParaRPr lang="en-IN" sz="3200" b="1">
              <a:solidFill>
                <a:srgbClr val="4AA171"/>
              </a:solidFill>
              <a:latin typeface="Libre Baskerville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B8DF7-0002-7BEA-1216-F05B286A4952}"/>
              </a:ext>
            </a:extLst>
          </p:cNvPr>
          <p:cNvSpPr txBox="1"/>
          <p:nvPr/>
        </p:nvSpPr>
        <p:spPr>
          <a:xfrm>
            <a:off x="202632" y="5452987"/>
            <a:ext cx="547087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TEAM MEMBERS:</a:t>
            </a:r>
            <a:endParaRPr lang="en-US" b="1">
              <a:solidFill>
                <a:srgbClr val="FF0000"/>
              </a:solidFill>
            </a:endParaRPr>
          </a:p>
          <a:p>
            <a:r>
              <a:rPr lang="en-US" sz="2000" b="1">
                <a:solidFill>
                  <a:schemeClr val="tx1"/>
                </a:solidFill>
              </a:rPr>
              <a:t>NISHA SINGA-BSC(</a:t>
            </a:r>
            <a:r>
              <a:rPr lang="en-US" sz="2000" b="1" err="1">
                <a:solidFill>
                  <a:schemeClr val="tx1"/>
                </a:solidFill>
              </a:rPr>
              <a:t>Datascience</a:t>
            </a:r>
            <a:r>
              <a:rPr lang="en-US" sz="2000" b="1">
                <a:solidFill>
                  <a:schemeClr val="tx1"/>
                </a:solidFill>
              </a:rPr>
              <a:t>)</a:t>
            </a:r>
          </a:p>
          <a:p>
            <a:r>
              <a:rPr lang="en-US" sz="2000" b="1">
                <a:solidFill>
                  <a:schemeClr val="tx1"/>
                </a:solidFill>
              </a:rPr>
              <a:t>ISHWARYA NAMPALLI- B.COM(Computers)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4ED7FFA1-5251-B04D-DDAE-B06D439BE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62" y="5612831"/>
            <a:ext cx="2533650" cy="1038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7A4F8D-A152-5269-636A-69A85C5BAFF9}"/>
              </a:ext>
            </a:extLst>
          </p:cNvPr>
          <p:cNvSpPr txBox="1"/>
          <p:nvPr/>
        </p:nvSpPr>
        <p:spPr>
          <a:xfrm>
            <a:off x="3602352" y="334872"/>
            <a:ext cx="393652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DATA CLEANSING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3BEBA-0FD5-D78D-9703-0E7F2ADC583C}"/>
              </a:ext>
            </a:extLst>
          </p:cNvPr>
          <p:cNvSpPr txBox="1"/>
          <p:nvPr/>
        </p:nvSpPr>
        <p:spPr>
          <a:xfrm>
            <a:off x="404738" y="2167236"/>
            <a:ext cx="11987837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4000"/>
              <a:t>Check for Duplicates</a:t>
            </a:r>
          </a:p>
          <a:p>
            <a:pPr marL="285750" indent="-285750">
              <a:buFont typeface="Wingdings"/>
              <a:buChar char="Ø"/>
            </a:pPr>
            <a:r>
              <a:rPr lang="en-US" sz="4000"/>
              <a:t>Removing special characters</a:t>
            </a:r>
          </a:p>
          <a:p>
            <a:pPr marL="285750" indent="-285750">
              <a:buFont typeface="Wingdings"/>
              <a:buChar char="Ø"/>
            </a:pPr>
            <a:r>
              <a:rPr lang="en-US" sz="4000"/>
              <a:t>Filling </a:t>
            </a:r>
            <a:r>
              <a:rPr lang="en-US" sz="4000" err="1"/>
              <a:t>NaN</a:t>
            </a:r>
            <a:r>
              <a:rPr lang="en-US" sz="4000"/>
              <a:t> values</a:t>
            </a:r>
          </a:p>
          <a:p>
            <a:r>
              <a:rPr lang="en-US" sz="4000"/>
              <a:t>    (</a:t>
            </a:r>
            <a:r>
              <a:rPr lang="en-US" sz="4000" err="1"/>
              <a:t>bfill,fifll</a:t>
            </a:r>
            <a:r>
              <a:rPr lang="en-US" sz="4000"/>
              <a:t>)</a:t>
            </a:r>
          </a:p>
          <a:p>
            <a:pPr marL="285750" indent="-285750">
              <a:buFont typeface="Wingdings"/>
              <a:buChar char="Ø"/>
            </a:pPr>
            <a:r>
              <a:rPr lang="en-US" sz="4000"/>
              <a:t>Data type conversions</a:t>
            </a:r>
          </a:p>
        </p:txBody>
      </p:sp>
    </p:spTree>
    <p:extLst>
      <p:ext uri="{BB962C8B-B14F-4D97-AF65-F5344CB8AC3E}">
        <p14:creationId xmlns:p14="http://schemas.microsoft.com/office/powerpoint/2010/main" val="1127974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0D0CAB01-EE21-B8E4-F380-0E64000D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312" y="5665309"/>
            <a:ext cx="2343150" cy="962025"/>
          </a:xfrm>
          <a:prstGeom prst="rect">
            <a:avLst/>
          </a:prstGeom>
        </p:spPr>
      </p:pic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22A1D3F9-97C0-F040-2AAC-68B87FB61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15" y="1469081"/>
            <a:ext cx="9241764" cy="4998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5676A-4252-1A54-654D-C55AC207712B}"/>
              </a:ext>
            </a:extLst>
          </p:cNvPr>
          <p:cNvSpPr txBox="1"/>
          <p:nvPr/>
        </p:nvSpPr>
        <p:spPr>
          <a:xfrm>
            <a:off x="3679930" y="461873"/>
            <a:ext cx="36345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chemeClr val="accent5"/>
                </a:solidFill>
              </a:rPr>
              <a:t>CLEANED DATA</a:t>
            </a:r>
          </a:p>
        </p:txBody>
      </p:sp>
    </p:spTree>
    <p:extLst>
      <p:ext uri="{BB962C8B-B14F-4D97-AF65-F5344CB8AC3E}">
        <p14:creationId xmlns:p14="http://schemas.microsoft.com/office/powerpoint/2010/main" val="460786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A9AEADF-ED00-7A2E-D142-0FF8CEEDA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862" y="5816031"/>
            <a:ext cx="2533650" cy="1038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1BB412-3698-299B-7FE1-F0A33E52626B}"/>
              </a:ext>
            </a:extLst>
          </p:cNvPr>
          <p:cNvSpPr txBox="1"/>
          <p:nvPr/>
        </p:nvSpPr>
        <p:spPr>
          <a:xfrm>
            <a:off x="3517900" y="355600"/>
            <a:ext cx="43815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                       </a:t>
            </a:r>
            <a:r>
              <a:rPr lang="en-US" sz="2000" b="1">
                <a:solidFill>
                  <a:schemeClr val="accent1"/>
                </a:solidFill>
              </a:rPr>
              <a:t>OUTLIER DETECTION</a:t>
            </a:r>
          </a:p>
        </p:txBody>
      </p:sp>
      <p:pic>
        <p:nvPicPr>
          <p:cNvPr id="5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34E715A-3DCB-7FC5-0CA4-1AA93E809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4" y="1587699"/>
            <a:ext cx="4921875" cy="4313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3B4D6-7238-9F71-4E43-099CF2204340}"/>
              </a:ext>
            </a:extLst>
          </p:cNvPr>
          <p:cNvSpPr txBox="1"/>
          <p:nvPr/>
        </p:nvSpPr>
        <p:spPr>
          <a:xfrm>
            <a:off x="689556" y="1126901"/>
            <a:ext cx="31606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/>
              <a:t>Boxplot for Ratings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785E7-8DA2-3FDB-9E98-ACC39BC13678}"/>
              </a:ext>
            </a:extLst>
          </p:cNvPr>
          <p:cNvSpPr txBox="1"/>
          <p:nvPr/>
        </p:nvSpPr>
        <p:spPr>
          <a:xfrm>
            <a:off x="7818549" y="1129584"/>
            <a:ext cx="279310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Boxplot for Duration</a:t>
            </a:r>
          </a:p>
        </p:txBody>
      </p:sp>
      <p:pic>
        <p:nvPicPr>
          <p:cNvPr id="8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0498F007-8C74-17F4-D97C-8A7CFB816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105" y="1908707"/>
            <a:ext cx="4921875" cy="345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20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6F6833-0793-64D9-F52C-615E2FC345B7}"/>
              </a:ext>
            </a:extLst>
          </p:cNvPr>
          <p:cNvSpPr txBox="1"/>
          <p:nvPr/>
        </p:nvSpPr>
        <p:spPr>
          <a:xfrm>
            <a:off x="2781837" y="302654"/>
            <a:ext cx="726153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rgbClr val="FFC000"/>
                </a:solidFill>
                <a:latin typeface="Libre Baskerville"/>
              </a:rPr>
              <a:t>DATA VISUALIZATION</a:t>
            </a:r>
            <a:r>
              <a:rPr lang="en-US" sz="4000">
                <a:solidFill>
                  <a:srgbClr val="FFC000"/>
                </a:solidFill>
                <a:latin typeface="Libre Baskerville"/>
              </a:rPr>
              <a:t>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2391A-C4DE-688B-8DF2-4FB0564FF291}"/>
              </a:ext>
            </a:extLst>
          </p:cNvPr>
          <p:cNvSpPr txBox="1"/>
          <p:nvPr/>
        </p:nvSpPr>
        <p:spPr>
          <a:xfrm>
            <a:off x="623845" y="1258170"/>
            <a:ext cx="76334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A5FCC-60F0-2A17-0BCF-2550D1C610A8}"/>
              </a:ext>
            </a:extLst>
          </p:cNvPr>
          <p:cNvSpPr txBox="1"/>
          <p:nvPr/>
        </p:nvSpPr>
        <p:spPr>
          <a:xfrm>
            <a:off x="188064" y="938362"/>
            <a:ext cx="9624336" cy="7171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UNIVARIATE ANALYSIS:</a:t>
            </a:r>
          </a:p>
          <a:p>
            <a:pPr marL="457200" indent="-457200">
              <a:buChar char="•"/>
            </a:pPr>
            <a:r>
              <a:rPr lang="en-US" sz="2800" dirty="0"/>
              <a:t>The term univariate analysis refers  to the analysis of one variable</a:t>
            </a:r>
            <a:r>
              <a:rPr lang="en-US" sz="3200" dirty="0"/>
              <a:t>.</a:t>
            </a:r>
            <a:r>
              <a:rPr lang="en-US" sz="2800" dirty="0"/>
              <a:t> (</a:t>
            </a:r>
            <a:r>
              <a:rPr lang="en-US" sz="2800" err="1"/>
              <a:t>uni</a:t>
            </a:r>
            <a:r>
              <a:rPr lang="en-US" sz="2800" dirty="0"/>
              <a:t>--&gt;</a:t>
            </a:r>
            <a:r>
              <a:rPr lang="en-US" sz="2000" dirty="0"/>
              <a:t>ONE</a:t>
            </a:r>
            <a:r>
              <a:rPr lang="en-US" sz="2800" dirty="0"/>
              <a:t>)</a:t>
            </a:r>
          </a:p>
          <a:p>
            <a:endParaRPr lang="en-US" sz="3200"/>
          </a:p>
          <a:p>
            <a:r>
              <a:rPr lang="en-US" sz="2400" dirty="0"/>
              <a:t>BIVARIATE ANALYSIS</a:t>
            </a:r>
            <a:r>
              <a:rPr lang="en-US" sz="3200" dirty="0"/>
              <a:t>:</a:t>
            </a:r>
          </a:p>
          <a:p>
            <a:pPr marL="457200" indent="-457200">
              <a:buFont typeface="Arial,Sans-Serif"/>
              <a:buChar char="•"/>
            </a:pPr>
            <a:r>
              <a:rPr lang="en-US" sz="2800" dirty="0"/>
              <a:t>The term bivariate analysis refers  to the analysis of two variables</a:t>
            </a:r>
            <a:r>
              <a:rPr lang="en-US" sz="3200" dirty="0"/>
              <a:t>. </a:t>
            </a:r>
            <a:r>
              <a:rPr lang="en-US" sz="2800" dirty="0"/>
              <a:t>(bi--&gt;</a:t>
            </a:r>
            <a:r>
              <a:rPr lang="en-US" sz="2000" dirty="0"/>
              <a:t>TWO</a:t>
            </a:r>
            <a:r>
              <a:rPr lang="en-US" sz="2800" dirty="0"/>
              <a:t>)</a:t>
            </a:r>
          </a:p>
          <a:p>
            <a:pPr marL="457200" indent="-457200">
              <a:buFont typeface="Arial,Sans-Serif"/>
              <a:buChar char="•"/>
            </a:pPr>
            <a:endParaRPr lang="en-US" sz="3200"/>
          </a:p>
          <a:p>
            <a:r>
              <a:rPr lang="en-US" sz="2400" dirty="0"/>
              <a:t>MUTIVARIATE ANALYSIS</a:t>
            </a:r>
            <a:r>
              <a:rPr lang="en-US" sz="3200" dirty="0"/>
              <a:t>:</a:t>
            </a:r>
          </a:p>
          <a:p>
            <a:pPr marL="457200" indent="-457200">
              <a:buFont typeface="Arial,Sans-Serif"/>
              <a:buChar char="•"/>
            </a:pPr>
            <a:r>
              <a:rPr lang="en-US" sz="2800" dirty="0"/>
              <a:t>The term multivariate analysis refers  to the analysis of </a:t>
            </a:r>
            <a:r>
              <a:rPr lang="en-US" sz="2800" err="1"/>
              <a:t>morethan</a:t>
            </a:r>
            <a:r>
              <a:rPr lang="en-US" sz="2800" dirty="0"/>
              <a:t> one variable.</a:t>
            </a:r>
            <a:r>
              <a:rPr lang="en-US" sz="3200" dirty="0"/>
              <a:t> </a:t>
            </a:r>
            <a:r>
              <a:rPr lang="en-US" sz="2800" dirty="0"/>
              <a:t>(multi--&gt;</a:t>
            </a:r>
            <a:r>
              <a:rPr lang="en-US" sz="2000" dirty="0"/>
              <a:t>MORETHAN ONE</a:t>
            </a:r>
            <a:r>
              <a:rPr lang="en-US" sz="2800" dirty="0"/>
              <a:t>)</a:t>
            </a:r>
          </a:p>
          <a:p>
            <a:pPr marL="457200" indent="-457200">
              <a:buChar char="•"/>
            </a:pPr>
            <a:endParaRPr lang="en-US" sz="3200"/>
          </a:p>
          <a:p>
            <a:endParaRPr lang="en-US" sz="3200"/>
          </a:p>
          <a:p>
            <a:pPr marL="457200" indent="-457200">
              <a:buChar char="•"/>
            </a:pPr>
            <a:endParaRPr lang="en-US" sz="3200"/>
          </a:p>
          <a:p>
            <a:pPr marL="457200" indent="-457200">
              <a:buChar char="•"/>
            </a:pPr>
            <a:endParaRPr lang="en-US" sz="320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3519E524-FB85-037D-9900-4FE8FB40B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040" y="5802697"/>
            <a:ext cx="2743200" cy="96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06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04838-02CC-332B-B666-C4DC39B1E716}"/>
              </a:ext>
            </a:extLst>
          </p:cNvPr>
          <p:cNvSpPr txBox="1"/>
          <p:nvPr/>
        </p:nvSpPr>
        <p:spPr>
          <a:xfrm>
            <a:off x="584505" y="391788"/>
            <a:ext cx="91555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4000" b="1">
              <a:solidFill>
                <a:schemeClr val="accent4"/>
              </a:solidFill>
              <a:latin typeface="Libre Baskervill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E4995-9F29-3B4D-4FA1-7ED653FE4B4C}"/>
              </a:ext>
            </a:extLst>
          </p:cNvPr>
          <p:cNvSpPr txBox="1"/>
          <p:nvPr/>
        </p:nvSpPr>
        <p:spPr>
          <a:xfrm>
            <a:off x="308964" y="-1027606"/>
            <a:ext cx="6668217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/>
          </a:p>
          <a:p>
            <a:endParaRPr lang="en-US" sz="2800"/>
          </a:p>
          <a:p>
            <a:endParaRPr lang="en-US" sz="2800"/>
          </a:p>
          <a:p>
            <a:pPr marL="342900" indent="-342900">
              <a:buChar char="•"/>
            </a:pPr>
            <a:r>
              <a:rPr lang="en-US" sz="2800"/>
              <a:t>Analysis on cities</a:t>
            </a:r>
          </a:p>
          <a:p>
            <a:endParaRPr lang="en-US" sz="2800"/>
          </a:p>
          <a:p>
            <a:pPr marL="457200" indent="-457200">
              <a:buAutoNum type="arabicPeriod"/>
            </a:pPr>
            <a:endParaRPr lang="en-US" sz="2800"/>
          </a:p>
          <a:p>
            <a:pPr marL="342900" indent="-342900">
              <a:buChar char="•"/>
            </a:pPr>
            <a:endParaRPr lang="en-US" sz="2800"/>
          </a:p>
          <a:p>
            <a:pPr marL="457200" indent="-457200">
              <a:buAutoNum type="arabicPeriod"/>
            </a:pPr>
            <a:endParaRPr lang="en-US" sz="2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C1CBC-DBF4-64CB-D95A-73FAE7C09CCA}"/>
              </a:ext>
            </a:extLst>
          </p:cNvPr>
          <p:cNvSpPr txBox="1"/>
          <p:nvPr/>
        </p:nvSpPr>
        <p:spPr>
          <a:xfrm>
            <a:off x="6982334" y="371902"/>
            <a:ext cx="520726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2800"/>
              <a:t>Analysis on Types</a:t>
            </a:r>
          </a:p>
        </p:txBody>
      </p:sp>
      <p:pic>
        <p:nvPicPr>
          <p:cNvPr id="7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AEEA0C07-59CC-61F4-4438-F456CE135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045" y="1385811"/>
            <a:ext cx="3770675" cy="3223335"/>
          </a:xfrm>
          <a:prstGeom prst="rect">
            <a:avLst/>
          </a:prstGeom>
        </p:spPr>
      </p:pic>
      <p:pic>
        <p:nvPicPr>
          <p:cNvPr id="8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A09EDB3-27BB-86E2-6E75-76DD66620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128" y="5828222"/>
            <a:ext cx="2314575" cy="952500"/>
          </a:xfrm>
          <a:prstGeom prst="rect">
            <a:avLst/>
          </a:prstGeom>
        </p:spPr>
      </p:pic>
      <p:pic>
        <p:nvPicPr>
          <p:cNvPr id="2" name="Picture 8" descr="Chart&#10;&#10;Description automatically generated">
            <a:extLst>
              <a:ext uri="{FF2B5EF4-FFF2-40B4-BE49-F238E27FC236}">
                <a16:creationId xmlns:a16="http://schemas.microsoft.com/office/drawing/2014/main" id="{70541AAE-AEE7-AB3C-E07C-CE2776965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" y="1254982"/>
            <a:ext cx="5939829" cy="5064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47133C-DB84-4961-8433-0328BB941D70}"/>
              </a:ext>
            </a:extLst>
          </p:cNvPr>
          <p:cNvSpPr txBox="1"/>
          <p:nvPr/>
        </p:nvSpPr>
        <p:spPr>
          <a:xfrm>
            <a:off x="6857899" y="4614929"/>
            <a:ext cx="5404872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050"/>
              <a:t>Above Pie-chart concludes that </a:t>
            </a:r>
            <a:r>
              <a:rPr lang="en-US" sz="1050" err="1"/>
              <a:t>morethan</a:t>
            </a:r>
            <a:r>
              <a:rPr lang="en-US" sz="1050"/>
              <a:t> half of the chart was covered by Day trip  with 68.75%</a:t>
            </a:r>
          </a:p>
          <a:p>
            <a:pPr marL="285750" indent="-285750">
              <a:buChar char="•"/>
            </a:pPr>
            <a:r>
              <a:rPr lang="en-US" sz="1050"/>
              <a:t>East part of the chart is covered with Guided tour &amp; Private tour</a:t>
            </a:r>
          </a:p>
        </p:txBody>
      </p:sp>
    </p:spTree>
    <p:extLst>
      <p:ext uri="{BB962C8B-B14F-4D97-AF65-F5344CB8AC3E}">
        <p14:creationId xmlns:p14="http://schemas.microsoft.com/office/powerpoint/2010/main" val="4029877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DBD28F-81F7-E35A-3AE8-84BA8E6F90A8}"/>
              </a:ext>
            </a:extLst>
          </p:cNvPr>
          <p:cNvSpPr txBox="1"/>
          <p:nvPr/>
        </p:nvSpPr>
        <p:spPr>
          <a:xfrm>
            <a:off x="9624218" y="4802187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3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26DF32E-EDCB-EE81-0F8D-E5155D7A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241" y="5756335"/>
            <a:ext cx="2314575" cy="95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6EA243-913C-B9D3-7F02-8C4E78F2C7C9}"/>
              </a:ext>
            </a:extLst>
          </p:cNvPr>
          <p:cNvSpPr txBox="1"/>
          <p:nvPr/>
        </p:nvSpPr>
        <p:spPr>
          <a:xfrm>
            <a:off x="510171" y="416494"/>
            <a:ext cx="45547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BB2FE8-561D-6D36-1E32-6E0C99707FE0}"/>
              </a:ext>
            </a:extLst>
          </p:cNvPr>
          <p:cNvSpPr txBox="1"/>
          <p:nvPr/>
        </p:nvSpPr>
        <p:spPr>
          <a:xfrm>
            <a:off x="225544" y="223897"/>
            <a:ext cx="606492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2800"/>
              <a:t>Analysis on Ratings</a:t>
            </a:r>
          </a:p>
        </p:txBody>
      </p:sp>
      <p:pic>
        <p:nvPicPr>
          <p:cNvPr id="7" name="Picture 7" descr="Chart, waterfall chart&#10;&#10;Description automatically generated">
            <a:extLst>
              <a:ext uri="{FF2B5EF4-FFF2-40B4-BE49-F238E27FC236}">
                <a16:creationId xmlns:a16="http://schemas.microsoft.com/office/drawing/2014/main" id="{B0984FEA-0DB9-862B-80D6-1A99B99E2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" y="1246738"/>
            <a:ext cx="5589917" cy="51984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20DC6E-5699-276C-3637-182C24ED5526}"/>
              </a:ext>
            </a:extLst>
          </p:cNvPr>
          <p:cNvSpPr txBox="1"/>
          <p:nvPr/>
        </p:nvSpPr>
        <p:spPr>
          <a:xfrm>
            <a:off x="7064975" y="1169958"/>
            <a:ext cx="4889872" cy="6666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E08938-96C6-747E-55CB-967C1A0EC2F0}"/>
              </a:ext>
            </a:extLst>
          </p:cNvPr>
          <p:cNvSpPr txBox="1"/>
          <p:nvPr/>
        </p:nvSpPr>
        <p:spPr>
          <a:xfrm>
            <a:off x="6510772" y="229961"/>
            <a:ext cx="535923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2800"/>
              <a:t>Analysis on Price</a:t>
            </a:r>
            <a:endParaRPr lang="en-US" sz="4000"/>
          </a:p>
        </p:txBody>
      </p:sp>
      <p:pic>
        <p:nvPicPr>
          <p:cNvPr id="10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4541AF3A-5601-17D2-7308-F620F9004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323" y="1128081"/>
            <a:ext cx="5690557" cy="460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02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7B890A-A6AB-09CE-7C18-3C7841EBE157}"/>
              </a:ext>
            </a:extLst>
          </p:cNvPr>
          <p:cNvSpPr txBox="1"/>
          <p:nvPr/>
        </p:nvSpPr>
        <p:spPr>
          <a:xfrm>
            <a:off x="229812" y="-105734"/>
            <a:ext cx="653690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/>
          </a:p>
          <a:p>
            <a:pPr marL="342900" indent="-342900">
              <a:buChar char="•"/>
            </a:pPr>
            <a:r>
              <a:rPr lang="en-US" sz="2800"/>
              <a:t>Analysis on Reviews v/s Price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A3B8BF-74D0-8B0B-2851-4AD4E74CAFBE}"/>
              </a:ext>
            </a:extLst>
          </p:cNvPr>
          <p:cNvSpPr txBox="1"/>
          <p:nvPr/>
        </p:nvSpPr>
        <p:spPr>
          <a:xfrm>
            <a:off x="6384971" y="363179"/>
            <a:ext cx="669071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 dirty="0"/>
          </a:p>
        </p:txBody>
      </p:sp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D58A8474-5D91-1F75-9FC0-C95D6CB54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421" y="5804319"/>
            <a:ext cx="2371725" cy="971550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E73791B-7F95-CCED-8D03-6E7F5DE53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66" y="1064856"/>
            <a:ext cx="8574846" cy="566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21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45D4F7EE-2D25-FE24-654B-CD32BA6EF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798" y="5818697"/>
            <a:ext cx="2371725" cy="971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71CD36-23E2-C937-AD21-8A2F673A7EAB}"/>
              </a:ext>
            </a:extLst>
          </p:cNvPr>
          <p:cNvSpPr txBox="1"/>
          <p:nvPr/>
        </p:nvSpPr>
        <p:spPr>
          <a:xfrm>
            <a:off x="1499064" y="-606320"/>
            <a:ext cx="792716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/>
          </a:p>
          <a:p>
            <a:endParaRPr lang="en-US" sz="3200"/>
          </a:p>
          <a:p>
            <a:pPr marL="342900" indent="-342900">
              <a:buChar char="•"/>
            </a:pPr>
            <a:r>
              <a:rPr lang="en-US" sz="3200"/>
              <a:t>Analysis on City v/s Price</a:t>
            </a:r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F40FBB2-B3DA-7DE7-F4EA-5785E0FB9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579" y="838730"/>
            <a:ext cx="10025632" cy="536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81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FA1CA8-A3D7-F8A1-4DDA-F1DC3B359B4B}"/>
              </a:ext>
            </a:extLst>
          </p:cNvPr>
          <p:cNvSpPr txBox="1"/>
          <p:nvPr/>
        </p:nvSpPr>
        <p:spPr>
          <a:xfrm>
            <a:off x="3257966" y="-152310"/>
            <a:ext cx="929039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/>
          </a:p>
          <a:p>
            <a:pPr marL="342900" indent="-342900">
              <a:buFont typeface="Arial"/>
              <a:buChar char="•"/>
            </a:pPr>
            <a:endParaRPr lang="en-US" sz="2800"/>
          </a:p>
          <a:p>
            <a:pPr marL="342900" indent="-342900">
              <a:buChar char="•"/>
            </a:pPr>
            <a:r>
              <a:rPr lang="en-US" sz="2800"/>
              <a:t>Analysis on </a:t>
            </a:r>
            <a:r>
              <a:rPr lang="en-US" sz="2800" err="1"/>
              <a:t>Tousrist_Places</a:t>
            </a:r>
            <a:r>
              <a:rPr lang="en-US" sz="2800"/>
              <a:t> Dataset</a:t>
            </a:r>
          </a:p>
        </p:txBody>
      </p:sp>
      <p:pic>
        <p:nvPicPr>
          <p:cNvPr id="3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C58F74DF-10EF-AB46-4A3B-9CE4E8FAD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9" y="1533181"/>
            <a:ext cx="6970141" cy="4654282"/>
          </a:xfrm>
          <a:prstGeom prst="rect">
            <a:avLst/>
          </a:prstGeom>
        </p:spPr>
      </p:pic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69682C5-6DE0-1666-4B2A-F2A2C2B53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043" y="5818697"/>
            <a:ext cx="2371725" cy="971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FF66DA-AAE9-557C-A0D0-B6BFC80E6DBB}"/>
              </a:ext>
            </a:extLst>
          </p:cNvPr>
          <p:cNvSpPr txBox="1"/>
          <p:nvPr/>
        </p:nvSpPr>
        <p:spPr>
          <a:xfrm>
            <a:off x="6499860" y="3355340"/>
            <a:ext cx="526795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/>
              <a:t>Heatmap shows us about the correlation between each attribute among themselves</a:t>
            </a:r>
          </a:p>
          <a:p>
            <a:pPr marL="285750" indent="-285750">
              <a:buChar char="•"/>
            </a:pPr>
            <a:endParaRPr lang="en-US" sz="1800"/>
          </a:p>
          <a:p>
            <a:pPr marL="285750" indent="-285750">
              <a:buFont typeface="Arial,Sans-Serif"/>
              <a:buChar char="•"/>
            </a:pPr>
            <a:r>
              <a:rPr lang="en-US" sz="1800"/>
              <a:t>When price is increasing the duration is decreasing</a:t>
            </a:r>
          </a:p>
        </p:txBody>
      </p:sp>
    </p:spTree>
    <p:extLst>
      <p:ext uri="{BB962C8B-B14F-4D97-AF65-F5344CB8AC3E}">
        <p14:creationId xmlns:p14="http://schemas.microsoft.com/office/powerpoint/2010/main" val="3124927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09C44B1-AEA0-7DCD-204F-85CD4F082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175" y="5804319"/>
            <a:ext cx="2371725" cy="971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A403F4-8037-8C05-3907-4E376139AFAB}"/>
              </a:ext>
            </a:extLst>
          </p:cNvPr>
          <p:cNvSpPr txBox="1"/>
          <p:nvPr/>
        </p:nvSpPr>
        <p:spPr>
          <a:xfrm>
            <a:off x="377030" y="674687"/>
            <a:ext cx="6429375" cy="5159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2D57E9-D7F1-A6C1-3DF9-ED3B124AF07D}"/>
              </a:ext>
            </a:extLst>
          </p:cNvPr>
          <p:cNvSpPr txBox="1"/>
          <p:nvPr/>
        </p:nvSpPr>
        <p:spPr>
          <a:xfrm>
            <a:off x="456406" y="833437"/>
            <a:ext cx="5258593" cy="59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BAA55-97FF-26F7-7D0E-D21E71A4CB39}"/>
              </a:ext>
            </a:extLst>
          </p:cNvPr>
          <p:cNvSpPr txBox="1"/>
          <p:nvPr/>
        </p:nvSpPr>
        <p:spPr>
          <a:xfrm>
            <a:off x="496094" y="754062"/>
            <a:ext cx="8374062" cy="5556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1F459-F32C-8313-8E00-580F79789496}"/>
              </a:ext>
            </a:extLst>
          </p:cNvPr>
          <p:cNvSpPr txBox="1"/>
          <p:nvPr/>
        </p:nvSpPr>
        <p:spPr>
          <a:xfrm>
            <a:off x="1896763" y="148193"/>
            <a:ext cx="100802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Multivariate Analysis on Numerical Attributes</a:t>
            </a:r>
          </a:p>
        </p:txBody>
      </p:sp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EFA399D5-68D6-681A-A361-6336A748B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54" y="1131695"/>
            <a:ext cx="9611932" cy="521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69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/>
        </p:nvSpPr>
        <p:spPr>
          <a:xfrm>
            <a:off x="370146" y="71498"/>
            <a:ext cx="1930029" cy="88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80000"/>
              </a:lnSpc>
              <a:buClr>
                <a:srgbClr val="FF0000"/>
              </a:buClr>
              <a:buSzPts val="3200"/>
              <a:buFont typeface="Lato Black"/>
            </a:pPr>
            <a:endParaRPr lang="en-IN" sz="3200">
              <a:solidFill>
                <a:srgbClr val="70AD47"/>
              </a:solidFill>
              <a:latin typeface="Lato Black"/>
              <a:ea typeface="Lato Black"/>
              <a:cs typeface="Lato Black"/>
            </a:endParaRPr>
          </a:p>
          <a:p>
            <a:pPr>
              <a:lnSpc>
                <a:spcPct val="80000"/>
              </a:lnSpc>
              <a:buSzPts val="3200"/>
            </a:pPr>
            <a:r>
              <a:rPr lang="en-IN" sz="3200">
                <a:solidFill>
                  <a:srgbClr val="70AD47"/>
                </a:solidFill>
                <a:latin typeface="Lato Black"/>
                <a:ea typeface="Lato Black"/>
                <a:cs typeface="Lato Black"/>
              </a:rPr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55C977-D435-CD3B-0600-A2522478E6E3}"/>
              </a:ext>
            </a:extLst>
          </p:cNvPr>
          <p:cNvSpPr txBox="1"/>
          <p:nvPr/>
        </p:nvSpPr>
        <p:spPr>
          <a:xfrm>
            <a:off x="489204" y="1050895"/>
            <a:ext cx="454796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Wingdings"/>
              <a:buChar char="q"/>
            </a:pPr>
            <a:r>
              <a:rPr lang="en-US" sz="2400"/>
              <a:t>Introduction</a:t>
            </a:r>
          </a:p>
          <a:p>
            <a:pPr marL="285750" indent="-285750">
              <a:buFont typeface="Wingdings"/>
              <a:buChar char="q"/>
            </a:pPr>
            <a:r>
              <a:rPr lang="en-US" sz="2400"/>
              <a:t>Problem statement</a:t>
            </a:r>
          </a:p>
          <a:p>
            <a:pPr marL="285750" indent="-285750">
              <a:buFont typeface="Wingdings"/>
              <a:buChar char="q"/>
            </a:pPr>
            <a:r>
              <a:rPr lang="en-US" sz="2400"/>
              <a:t>Data collection</a:t>
            </a:r>
          </a:p>
          <a:p>
            <a:pPr marL="285750" indent="-285750">
              <a:buFont typeface="Wingdings"/>
              <a:buChar char="q"/>
            </a:pPr>
            <a:r>
              <a:rPr lang="en-US" sz="2400"/>
              <a:t>Libraries used</a:t>
            </a:r>
          </a:p>
          <a:p>
            <a:pPr marL="285750" indent="-285750">
              <a:buFont typeface="Wingdings"/>
              <a:buChar char="q"/>
            </a:pPr>
            <a:r>
              <a:rPr lang="en-US" sz="2400"/>
              <a:t>Interface of Web site</a:t>
            </a:r>
          </a:p>
          <a:p>
            <a:pPr marL="285750" indent="-285750">
              <a:buFont typeface="Wingdings"/>
              <a:buChar char="q"/>
            </a:pPr>
            <a:r>
              <a:rPr lang="en-US" sz="2400"/>
              <a:t>Raw data and cleaned Data</a:t>
            </a:r>
          </a:p>
          <a:p>
            <a:pPr marL="285750" indent="-285750">
              <a:buFont typeface="Wingdings"/>
              <a:buChar char="q"/>
            </a:pPr>
            <a:r>
              <a:rPr lang="en-US" sz="2400"/>
              <a:t>Data cleaning</a:t>
            </a:r>
          </a:p>
          <a:p>
            <a:pPr marL="285750" indent="-285750">
              <a:buFont typeface="Wingdings"/>
              <a:buChar char="q"/>
            </a:pPr>
            <a:r>
              <a:rPr lang="en-US" sz="2400"/>
              <a:t>Outlier Detection</a:t>
            </a:r>
          </a:p>
          <a:p>
            <a:pPr marL="285750" indent="-285750">
              <a:buFont typeface="Wingdings"/>
              <a:buChar char="q"/>
            </a:pPr>
            <a:r>
              <a:rPr lang="en-US" sz="2400"/>
              <a:t>Data visualization</a:t>
            </a:r>
          </a:p>
          <a:p>
            <a:pPr marL="285750" indent="-285750">
              <a:buFont typeface="Wingdings"/>
              <a:buChar char="q"/>
            </a:pPr>
            <a:r>
              <a:rPr lang="en-US" sz="2400"/>
              <a:t>Conclusion</a:t>
            </a:r>
          </a:p>
          <a:p>
            <a:pPr marL="285750" indent="-285750">
              <a:buFont typeface="Wingdings"/>
              <a:buChar char="q"/>
            </a:pPr>
            <a:r>
              <a:rPr lang="en-US" sz="2400"/>
              <a:t>Challenges</a:t>
            </a:r>
          </a:p>
          <a:p>
            <a:endParaRPr lang="en-US" sz="2400"/>
          </a:p>
        </p:txBody>
      </p:sp>
      <p:pic>
        <p:nvPicPr>
          <p:cNvPr id="2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45745958-B3D1-E940-031E-A8DBB89E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645" y="5654730"/>
            <a:ext cx="2743200" cy="9831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768FF8-DDBF-CF02-3C68-D8935EDC2C8C}"/>
              </a:ext>
            </a:extLst>
          </p:cNvPr>
          <p:cNvSpPr txBox="1"/>
          <p:nvPr/>
        </p:nvSpPr>
        <p:spPr>
          <a:xfrm>
            <a:off x="808501" y="469360"/>
            <a:ext cx="5562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>
                <a:solidFill>
                  <a:schemeClr val="accent4"/>
                </a:solidFill>
                <a:latin typeface="Libre Baskerville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52BD76-5235-088F-98E9-D5F50FDA298A}"/>
              </a:ext>
            </a:extLst>
          </p:cNvPr>
          <p:cNvSpPr txBox="1"/>
          <p:nvPr/>
        </p:nvSpPr>
        <p:spPr>
          <a:xfrm>
            <a:off x="892969" y="1329531"/>
            <a:ext cx="1043781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Char char="•"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707EC-F0B8-1EDE-148E-68A9E412F9DC}"/>
              </a:ext>
            </a:extLst>
          </p:cNvPr>
          <p:cNvSpPr txBox="1"/>
          <p:nvPr/>
        </p:nvSpPr>
        <p:spPr>
          <a:xfrm>
            <a:off x="575245" y="1783316"/>
            <a:ext cx="1030115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2400" dirty="0"/>
              <a:t>Delhi  has most Tourist places compared to all the cities.</a:t>
            </a:r>
          </a:p>
          <a:p>
            <a:pPr marL="285750" indent="-285750">
              <a:buChar char="•"/>
            </a:pPr>
            <a:endParaRPr lang="en-US" sz="2400"/>
          </a:p>
          <a:p>
            <a:pPr marL="285750" indent="-285750">
              <a:buChar char="•"/>
            </a:pPr>
            <a:r>
              <a:rPr lang="en-US" sz="2400" dirty="0"/>
              <a:t>Based on Reviews Delhi is the most popular city with more </a:t>
            </a:r>
            <a:r>
              <a:rPr lang="en-US" sz="2400" dirty="0" err="1"/>
              <a:t>Touristplaces</a:t>
            </a:r>
            <a:r>
              <a:rPr lang="en-US" sz="2400" dirty="0"/>
              <a:t> </a:t>
            </a:r>
          </a:p>
          <a:p>
            <a:pPr marL="285750" indent="-285750">
              <a:buChar char="•"/>
            </a:pPr>
            <a:endParaRPr lang="en-US" sz="2400"/>
          </a:p>
          <a:p>
            <a:pPr marL="285750" indent="-285750">
              <a:buChar char="•"/>
            </a:pPr>
            <a:r>
              <a:rPr lang="en-US" sz="2400" dirty="0"/>
              <a:t>Reviews and Ratings are related to price of </a:t>
            </a:r>
            <a:r>
              <a:rPr lang="en-US" sz="2400" dirty="0" err="1"/>
              <a:t>Touristplaces.i.e</a:t>
            </a:r>
            <a:r>
              <a:rPr lang="en-US" sz="2400" dirty="0"/>
              <a:t>; As reviews and ratings are  increasing price also increases</a:t>
            </a:r>
          </a:p>
          <a:p>
            <a:pPr marL="285750" indent="-285750">
              <a:buChar char="•"/>
            </a:pPr>
            <a:endParaRPr lang="en-US" sz="2400"/>
          </a:p>
          <a:p>
            <a:pPr marL="285750" indent="-285750">
              <a:buChar char="•"/>
            </a:pPr>
            <a:endParaRPr lang="en-US" sz="2400"/>
          </a:p>
        </p:txBody>
      </p:sp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1862D690-6363-77AD-385E-639C10CD9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571" y="5794615"/>
            <a:ext cx="22574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41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E5E17C91-2F1F-DB62-CDE4-B815D80CC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328" y="5813665"/>
            <a:ext cx="2162175" cy="895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9782F9-B79A-39F2-7E48-D569985F4CE2}"/>
              </a:ext>
            </a:extLst>
          </p:cNvPr>
          <p:cNvSpPr txBox="1"/>
          <p:nvPr/>
        </p:nvSpPr>
        <p:spPr>
          <a:xfrm>
            <a:off x="1148915" y="509647"/>
            <a:ext cx="42384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>
                <a:solidFill>
                  <a:schemeClr val="accent5"/>
                </a:solidFill>
                <a:latin typeface="Libre Baskerville"/>
              </a:rPr>
              <a:t>CHALLENGES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4FAC5-A723-6E6D-7FFB-3F2C36151BAF}"/>
              </a:ext>
            </a:extLst>
          </p:cNvPr>
          <p:cNvSpPr txBox="1"/>
          <p:nvPr/>
        </p:nvSpPr>
        <p:spPr>
          <a:xfrm>
            <a:off x="265009" y="1505879"/>
            <a:ext cx="1148907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400" dirty="0"/>
              <a:t>Whenever we restart the </a:t>
            </a:r>
            <a:r>
              <a:rPr lang="en-US" sz="2400" dirty="0" err="1"/>
              <a:t>kernal</a:t>
            </a:r>
            <a:r>
              <a:rPr lang="en-US" sz="2400" dirty="0"/>
              <a:t> data is changing</a:t>
            </a:r>
          </a:p>
          <a:p>
            <a:pPr marL="285750" indent="-285750">
              <a:buFont typeface="Wingdings"/>
              <a:buChar char="Ø"/>
            </a:pPr>
            <a:endParaRPr lang="en-US" sz="2400"/>
          </a:p>
          <a:p>
            <a:pPr marL="285750" indent="-285750">
              <a:buFont typeface="Wingdings"/>
              <a:buChar char="Ø"/>
            </a:pPr>
            <a:r>
              <a:rPr lang="en-US" sz="2400" dirty="0"/>
              <a:t>Faced a challenge while using </a:t>
            </a:r>
            <a:r>
              <a:rPr lang="en-US" sz="2400" dirty="0" err="1"/>
              <a:t>regularexpressions</a:t>
            </a:r>
            <a:r>
              <a:rPr lang="en-US" sz="2400" dirty="0"/>
              <a:t> to get a particular data while inspecting the data from website</a:t>
            </a:r>
          </a:p>
          <a:p>
            <a:endParaRPr lang="en-US" sz="2400"/>
          </a:p>
          <a:p>
            <a:pPr marL="285750" indent="-285750">
              <a:buFont typeface="Wingdings"/>
              <a:buChar char="Ø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7581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D8135B31-0DA0-A23E-EA6C-F2F1ECFAD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03" y="529086"/>
            <a:ext cx="9305027" cy="58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04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8BA0FE-2062-074A-80FD-9C8A521E9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683" y="5502665"/>
            <a:ext cx="2911954" cy="11866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E304DC-4474-9BA6-5BD0-C0838FD9CBDF}"/>
              </a:ext>
            </a:extLst>
          </p:cNvPr>
          <p:cNvSpPr txBox="1"/>
          <p:nvPr/>
        </p:nvSpPr>
        <p:spPr>
          <a:xfrm>
            <a:off x="657953" y="428293"/>
            <a:ext cx="452763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solidFill>
                  <a:srgbClr val="70AD47"/>
                </a:solidFill>
                <a:latin typeface="Libre Baskerville"/>
              </a:rPr>
              <a:t>INTRODUCTION: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7354D1E-DE17-FF74-6815-DD31D563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16" y="3428182"/>
            <a:ext cx="7070784" cy="3135900"/>
          </a:xfrm>
          <a:prstGeom prst="rect">
            <a:avLst/>
          </a:prstGeom>
        </p:spPr>
      </p:pic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B6262B8C-CAE3-7649-A7FF-627ACD196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3259757"/>
            <a:ext cx="2455653" cy="2092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194D4-6D97-BFBD-7556-B473D0A52DA9}"/>
              </a:ext>
            </a:extLst>
          </p:cNvPr>
          <p:cNvSpPr txBox="1"/>
          <p:nvPr/>
        </p:nvSpPr>
        <p:spPr>
          <a:xfrm>
            <a:off x="457687" y="1015042"/>
            <a:ext cx="1133749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err="1">
                <a:solidFill>
                  <a:srgbClr val="666666"/>
                </a:solidFill>
                <a:latin typeface="Roboto"/>
                <a:ea typeface="Roboto"/>
                <a:cs typeface="Roboto"/>
              </a:rPr>
              <a:t>GetYourGuide</a:t>
            </a:r>
            <a:r>
              <a:rPr lang="en-US" sz="2800">
                <a:solidFill>
                  <a:srgbClr val="666666"/>
                </a:solidFill>
                <a:latin typeface="Roboto"/>
                <a:ea typeface="Roboto"/>
                <a:cs typeface="Roboto"/>
              </a:rPr>
              <a:t> is an online travel agency and online marketplace for tour guides and excursions. It is accessible via website and mobile app for iOS and Android. </a:t>
            </a:r>
            <a:r>
              <a:rPr lang="en-US" sz="2800" err="1">
                <a:solidFill>
                  <a:srgbClr val="666666"/>
                </a:solidFill>
                <a:latin typeface="Roboto"/>
                <a:ea typeface="Roboto"/>
                <a:cs typeface="Roboto"/>
              </a:rPr>
              <a:t>GetYourGuide's</a:t>
            </a:r>
            <a:r>
              <a:rPr lang="en-US" sz="2800">
                <a:solidFill>
                  <a:srgbClr val="666666"/>
                </a:solidFill>
                <a:latin typeface="Roboto"/>
                <a:ea typeface="Roboto"/>
                <a:cs typeface="Roboto"/>
              </a:rPr>
              <a:t> sells tours and excursions, activities including cooking classes, and tickets to many tourist attractions. It offers more than 40,000 products worldwide.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445992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57F4A818-8E92-D88A-39B8-40BB8E00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646" y="5330137"/>
            <a:ext cx="3084482" cy="11866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D7A37D-E6DE-CC8C-2B4A-7A3CE70DA805}"/>
              </a:ext>
            </a:extLst>
          </p:cNvPr>
          <p:cNvSpPr txBox="1"/>
          <p:nvPr/>
        </p:nvSpPr>
        <p:spPr>
          <a:xfrm>
            <a:off x="819036" y="1713364"/>
            <a:ext cx="10164507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2800">
                <a:solidFill>
                  <a:schemeClr val="tx1"/>
                </a:solidFill>
                <a:latin typeface="Libre Baskerville"/>
              </a:rPr>
              <a:t>Together the data about best Tourist Places in India.</a:t>
            </a:r>
          </a:p>
          <a:p>
            <a:pPr marL="342900" indent="-342900">
              <a:buAutoNum type="arabicPeriod"/>
            </a:pPr>
            <a:endParaRPr lang="en-US" sz="2800">
              <a:solidFill>
                <a:schemeClr val="tx1"/>
              </a:solidFill>
              <a:latin typeface="Libre Baskerville"/>
            </a:endParaRPr>
          </a:p>
          <a:p>
            <a:pPr marL="342900" indent="-342900">
              <a:buAutoNum type="arabicPeriod"/>
            </a:pPr>
            <a:endParaRPr lang="en-US" sz="2800">
              <a:solidFill>
                <a:schemeClr val="tx1"/>
              </a:solidFill>
              <a:latin typeface="Libre Baskerville"/>
            </a:endParaRPr>
          </a:p>
          <a:p>
            <a:pPr marL="342900" indent="-342900">
              <a:buAutoNum type="arabicPeriod"/>
            </a:pPr>
            <a:r>
              <a:rPr lang="en-US" sz="2800">
                <a:solidFill>
                  <a:schemeClr val="tx1"/>
                </a:solidFill>
                <a:latin typeface="Libre Baskerville"/>
              </a:rPr>
              <a:t>Low cost Tourist Places based on Price.</a:t>
            </a:r>
          </a:p>
          <a:p>
            <a:pPr marL="342900" indent="-342900">
              <a:buAutoNum type="arabicPeriod"/>
            </a:pPr>
            <a:endParaRPr lang="en-US" sz="2800">
              <a:solidFill>
                <a:schemeClr val="tx1"/>
              </a:solidFill>
              <a:latin typeface="Libre Baskerville"/>
            </a:endParaRPr>
          </a:p>
          <a:p>
            <a:pPr marL="342900" indent="-342900">
              <a:buAutoNum type="arabicPeriod"/>
            </a:pPr>
            <a:endParaRPr lang="en-US" sz="2800">
              <a:solidFill>
                <a:schemeClr val="tx1"/>
              </a:solidFill>
              <a:latin typeface="Libre Baskerville"/>
            </a:endParaRPr>
          </a:p>
          <a:p>
            <a:pPr marL="342900" indent="-342900">
              <a:buAutoNum type="arabicPeriod"/>
            </a:pPr>
            <a:r>
              <a:rPr lang="en-US" sz="2800">
                <a:solidFill>
                  <a:schemeClr val="tx1"/>
                </a:solidFill>
                <a:latin typeface="Libre Baskerville"/>
              </a:rPr>
              <a:t>Best Tourist Places based on Ratings and Reviews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F7E2B5-A50C-98A3-465D-7FBDF4C8456F}"/>
              </a:ext>
            </a:extLst>
          </p:cNvPr>
          <p:cNvSpPr txBox="1"/>
          <p:nvPr/>
        </p:nvSpPr>
        <p:spPr>
          <a:xfrm>
            <a:off x="820455" y="606686"/>
            <a:ext cx="67401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chemeClr val="accent6"/>
                </a:solidFill>
                <a:latin typeface="Libre Baskerville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944294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3AC9F875-DA8E-CA43-AE49-DB5F65CBA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94" y="5358619"/>
            <a:ext cx="3661016" cy="1345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706FB-9899-502B-D9A9-19CC4312CF9E}"/>
              </a:ext>
            </a:extLst>
          </p:cNvPr>
          <p:cNvSpPr txBox="1"/>
          <p:nvPr/>
        </p:nvSpPr>
        <p:spPr>
          <a:xfrm>
            <a:off x="754906" y="520044"/>
            <a:ext cx="61087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Libre Baskerville"/>
              </a:rPr>
              <a:t>DATA  COLLECTION</a:t>
            </a:r>
            <a:endParaRPr lang="en-US" sz="3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E8F650-D51A-CFD8-BD0E-97299CBDB6A3}"/>
              </a:ext>
            </a:extLst>
          </p:cNvPr>
          <p:cNvSpPr txBox="1"/>
          <p:nvPr/>
        </p:nvSpPr>
        <p:spPr>
          <a:xfrm>
            <a:off x="194568" y="1530054"/>
            <a:ext cx="11999228" cy="53204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 sz="2800"/>
              <a:t>GET YOUR GUIDE website has the information related to Tourist Places in India</a:t>
            </a:r>
          </a:p>
          <a:p>
            <a:pPr marL="285750" indent="-285750">
              <a:buFont typeface="Wingdings"/>
              <a:buChar char="§"/>
            </a:pPr>
            <a:endParaRPr lang="en-US" sz="2800"/>
          </a:p>
          <a:p>
            <a:pPr marL="285750" indent="-285750">
              <a:buFont typeface="Wingdings"/>
              <a:buChar char="§"/>
            </a:pPr>
            <a:endParaRPr lang="en-US" sz="2800"/>
          </a:p>
          <a:p>
            <a:pPr marL="342900" indent="-342900">
              <a:buFont typeface="Wingdings"/>
              <a:buChar char="§"/>
            </a:pPr>
            <a:r>
              <a:rPr lang="en-US" sz="2800">
                <a:solidFill>
                  <a:schemeClr val="accent1"/>
                </a:solidFill>
              </a:rPr>
              <a:t>https://www.getyourguide.com/india-|169037/</a:t>
            </a:r>
          </a:p>
          <a:p>
            <a:endParaRPr lang="en-US" sz="2800">
              <a:solidFill>
                <a:schemeClr val="accent1"/>
              </a:solidFill>
            </a:endParaRPr>
          </a:p>
          <a:p>
            <a:pPr marL="285750" indent="-285750">
              <a:buFont typeface="Wingdings"/>
              <a:buChar char="§"/>
            </a:pPr>
            <a:endParaRPr lang="en-US" sz="2800"/>
          </a:p>
          <a:p>
            <a:pPr marL="342900" indent="-342900">
              <a:buFont typeface="Wingdings"/>
              <a:buChar char="§"/>
            </a:pPr>
            <a:r>
              <a:rPr lang="en-US" sz="2800"/>
              <a:t>We used Beautiful </a:t>
            </a:r>
            <a:r>
              <a:rPr lang="en-US" sz="2800" err="1"/>
              <a:t>Soup,Requests</a:t>
            </a:r>
            <a:r>
              <a:rPr lang="en-US" sz="2800"/>
              <a:t> together to scrape the data from website</a:t>
            </a:r>
          </a:p>
          <a:p>
            <a:pPr marL="342900" indent="-342900">
              <a:buFont typeface="Wingdings"/>
              <a:buChar char="§"/>
            </a:pPr>
            <a:endParaRPr lang="en-US" sz="2800"/>
          </a:p>
          <a:p>
            <a:endParaRPr lang="en-US" sz="2800"/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146628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0D659B-D9D3-9DC1-D361-815F1F6D2EA7}"/>
              </a:ext>
            </a:extLst>
          </p:cNvPr>
          <p:cNvSpPr txBox="1"/>
          <p:nvPr/>
        </p:nvSpPr>
        <p:spPr>
          <a:xfrm>
            <a:off x="431226" y="521557"/>
            <a:ext cx="53088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FF0000"/>
                </a:solidFill>
                <a:latin typeface="Libre Baskerville"/>
              </a:rPr>
              <a:t>LIBRARIES USED</a:t>
            </a:r>
            <a:endParaRPr lang="en-US" sz="3600">
              <a:solidFill>
                <a:srgbClr val="FF0000"/>
              </a:solidFill>
              <a:latin typeface="Libre Baskervill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D4CD79-E59A-6EBE-1611-95B5502C9E2E}"/>
              </a:ext>
            </a:extLst>
          </p:cNvPr>
          <p:cNvSpPr txBox="1"/>
          <p:nvPr/>
        </p:nvSpPr>
        <p:spPr>
          <a:xfrm rot="6000000">
            <a:off x="877302" y="2030328"/>
            <a:ext cx="100263" cy="751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8F8783-4BF5-F8BE-C012-E9AADCBF58C8}"/>
              </a:ext>
            </a:extLst>
          </p:cNvPr>
          <p:cNvSpPr txBox="1"/>
          <p:nvPr/>
        </p:nvSpPr>
        <p:spPr>
          <a:xfrm>
            <a:off x="435671" y="1301529"/>
            <a:ext cx="547295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3200"/>
              <a:t>Web Scraping Tools</a:t>
            </a:r>
          </a:p>
          <a:p>
            <a:endParaRPr lang="en-US" sz="3200"/>
          </a:p>
          <a:p>
            <a:pPr marL="342900" indent="-342900">
              <a:buChar char="•"/>
            </a:pPr>
            <a:r>
              <a:rPr lang="en-US" sz="3200"/>
              <a:t>Python</a:t>
            </a:r>
          </a:p>
          <a:p>
            <a:pPr marL="342900" indent="-342900">
              <a:buChar char="•"/>
            </a:pPr>
            <a:endParaRPr lang="en-US" sz="3200"/>
          </a:p>
          <a:p>
            <a:pPr marL="342900" indent="-342900">
              <a:buChar char="•"/>
            </a:pPr>
            <a:r>
              <a:rPr lang="en-US" sz="3200"/>
              <a:t>Beautiful Soup</a:t>
            </a:r>
          </a:p>
          <a:p>
            <a:pPr marL="342900" indent="-342900">
              <a:buChar char="•"/>
            </a:pPr>
            <a:endParaRPr lang="en-US" sz="3200"/>
          </a:p>
          <a:p>
            <a:pPr marL="342900" indent="-342900">
              <a:buChar char="•"/>
            </a:pPr>
            <a:r>
              <a:rPr lang="en-US" sz="3200"/>
              <a:t>Requests</a:t>
            </a:r>
          </a:p>
          <a:p>
            <a:pPr marL="342900" indent="-342900">
              <a:buChar char="•"/>
            </a:pPr>
            <a:endParaRPr lang="en-US" sz="3200"/>
          </a:p>
          <a:p>
            <a:pPr marL="342900" indent="-342900">
              <a:buChar char="•"/>
            </a:pPr>
            <a:r>
              <a:rPr lang="en-US" sz="3200"/>
              <a:t>Web driver with Selenium</a:t>
            </a:r>
          </a:p>
        </p:txBody>
      </p:sp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2BF21300-EED0-83E1-C6AB-96B69A5C6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474" y="5751393"/>
            <a:ext cx="2636448" cy="904875"/>
          </a:xfrm>
          <a:prstGeom prst="rect">
            <a:avLst/>
          </a:prstGeom>
        </p:spPr>
      </p:pic>
      <p:pic>
        <p:nvPicPr>
          <p:cNvPr id="6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1BFC2964-F349-3BBA-9FF4-B816883D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362" y="1295400"/>
            <a:ext cx="3605842" cy="377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91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9ABF35-55F6-8E4C-5929-2BE3FE23F1E8}"/>
              </a:ext>
            </a:extLst>
          </p:cNvPr>
          <p:cNvSpPr txBox="1"/>
          <p:nvPr/>
        </p:nvSpPr>
        <p:spPr>
          <a:xfrm>
            <a:off x="574621" y="816104"/>
            <a:ext cx="9471802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2.DATA CLEANING AND MANIPULATING</a:t>
            </a:r>
          </a:p>
          <a:p>
            <a:pPr marL="457200" indent="-457200">
              <a:buFont typeface="Wingdings"/>
              <a:buChar char="§"/>
            </a:pPr>
            <a:r>
              <a:rPr lang="en-US" sz="2800" err="1"/>
              <a:t>Numpy</a:t>
            </a:r>
            <a:endParaRPr lang="en-US" sz="2800"/>
          </a:p>
          <a:p>
            <a:pPr marL="457200" indent="-457200">
              <a:buFont typeface="Wingdings"/>
              <a:buChar char="§"/>
            </a:pPr>
            <a:r>
              <a:rPr lang="en-US" sz="2800"/>
              <a:t>Pandas</a:t>
            </a:r>
          </a:p>
          <a:p>
            <a:pPr marL="457200" indent="-457200">
              <a:buFont typeface="Wingdings"/>
              <a:buChar char="§"/>
            </a:pPr>
            <a:r>
              <a:rPr lang="en-US" sz="2800"/>
              <a:t>Regular </a:t>
            </a:r>
            <a:r>
              <a:rPr lang="en-US" sz="2800" err="1"/>
              <a:t>Expresion</a:t>
            </a:r>
            <a:endParaRPr lang="en-US" sz="2800"/>
          </a:p>
          <a:p>
            <a:pPr marL="457200" indent="-457200">
              <a:buFont typeface="Wingdings"/>
              <a:buChar char="§"/>
            </a:pPr>
            <a:endParaRPr lang="en-US" sz="2800"/>
          </a:p>
          <a:p>
            <a:pPr marL="457200" indent="-457200">
              <a:buFont typeface="Wingdings"/>
              <a:buChar char="§"/>
            </a:pPr>
            <a:endParaRPr lang="en-US" sz="2800"/>
          </a:p>
          <a:p>
            <a:endParaRPr lang="en-US" sz="2800"/>
          </a:p>
          <a:p>
            <a:pPr marL="457200" indent="-457200">
              <a:buFont typeface="Wingdings"/>
              <a:buChar char="§"/>
            </a:pPr>
            <a:endParaRPr lang="en-US" sz="2800"/>
          </a:p>
          <a:p>
            <a:pPr marL="457200" indent="-457200">
              <a:buFont typeface="Wingdings"/>
              <a:buChar char="§"/>
            </a:pPr>
            <a:endParaRPr lang="en-US" sz="2800"/>
          </a:p>
          <a:p>
            <a:r>
              <a:rPr lang="en-US" sz="2800"/>
              <a:t>3.DATA VISUALIZATION</a:t>
            </a:r>
          </a:p>
          <a:p>
            <a:pPr marL="457200" indent="-457200">
              <a:buFont typeface="Wingdings"/>
              <a:buChar char="§"/>
            </a:pPr>
            <a:r>
              <a:rPr lang="en-US" sz="2800"/>
              <a:t>Matplotlib</a:t>
            </a:r>
          </a:p>
          <a:p>
            <a:pPr marL="457200" indent="-457200">
              <a:buFont typeface="Wingdings"/>
              <a:buChar char="§"/>
            </a:pPr>
            <a:r>
              <a:rPr lang="en-US" sz="2800"/>
              <a:t>Seaborn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70D5DB1-8C4A-386F-77FF-7B70BA118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879" y="1314630"/>
            <a:ext cx="4739675" cy="2489079"/>
          </a:xfrm>
          <a:prstGeom prst="rect">
            <a:avLst/>
          </a:prstGeom>
        </p:spPr>
      </p:pic>
      <p:pic>
        <p:nvPicPr>
          <p:cNvPr id="4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64CDCD4-A2D4-F6A5-049C-B58DCCD9F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589" y="4153620"/>
            <a:ext cx="4051539" cy="2705818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FE1860EF-A37A-FD33-E2B1-8A545F65C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6400" y="5679866"/>
            <a:ext cx="24669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06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F208EB46-A138-B87E-A777-B436015B4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399" y="5607979"/>
            <a:ext cx="2466975" cy="1019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77D32A-2AE5-C2DC-4C00-B3CA69984723}"/>
              </a:ext>
            </a:extLst>
          </p:cNvPr>
          <p:cNvSpPr txBox="1"/>
          <p:nvPr/>
        </p:nvSpPr>
        <p:spPr>
          <a:xfrm>
            <a:off x="795390" y="523733"/>
            <a:ext cx="1060761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INTERFACE OF THE WEBSITE ALONG WITH INSPECT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84932A-CA03-76B8-7025-8B3C553FA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33" y="1129977"/>
            <a:ext cx="9184255" cy="50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27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E8E4D0-3FAE-61F4-C8DE-5B45A5475EE5}"/>
              </a:ext>
            </a:extLst>
          </p:cNvPr>
          <p:cNvSpPr txBox="1"/>
          <p:nvPr/>
        </p:nvSpPr>
        <p:spPr>
          <a:xfrm>
            <a:off x="1113810" y="3023754"/>
            <a:ext cx="4900144" cy="273696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600" kern="1200">
              <a:solidFill>
                <a:schemeClr val="tx1"/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7BB18911-9FA6-22E3-44E9-51801CA81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8" y="1291257"/>
            <a:ext cx="9260946" cy="5154308"/>
          </a:xfrm>
          <a:prstGeom prst="rect">
            <a:avLst/>
          </a:prstGeom>
        </p:spPr>
      </p:pic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B1469F0-85B2-5B35-8723-C44DD84E0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784" y="5778847"/>
            <a:ext cx="2556434" cy="905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EC1910-A192-47A7-9183-E4FA8DC4E1B2}"/>
              </a:ext>
            </a:extLst>
          </p:cNvPr>
          <p:cNvSpPr txBox="1"/>
          <p:nvPr/>
        </p:nvSpPr>
        <p:spPr>
          <a:xfrm>
            <a:off x="753389" y="240746"/>
            <a:ext cx="9615575" cy="5375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accent5"/>
                </a:solidFill>
              </a:rPr>
              <a:t>            RAW DATA FROM GET YOUR GUIDE</a:t>
            </a:r>
          </a:p>
        </p:txBody>
      </p:sp>
    </p:spTree>
    <p:extLst>
      <p:ext uri="{BB962C8B-B14F-4D97-AF65-F5344CB8AC3E}">
        <p14:creationId xmlns:p14="http://schemas.microsoft.com/office/powerpoint/2010/main" val="3929122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22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revision>57</cp:revision>
  <dcterms:created xsi:type="dcterms:W3CDTF">2021-02-16T05:19:01Z</dcterms:created>
  <dcterms:modified xsi:type="dcterms:W3CDTF">2023-05-07T08:01:34Z</dcterms:modified>
</cp:coreProperties>
</file>